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82" r:id="rId2"/>
    <p:sldId id="287" r:id="rId3"/>
    <p:sldId id="288" r:id="rId4"/>
    <p:sldId id="289" r:id="rId5"/>
    <p:sldId id="292" r:id="rId6"/>
    <p:sldId id="290" r:id="rId7"/>
    <p:sldId id="294" r:id="rId8"/>
    <p:sldId id="295" r:id="rId9"/>
    <p:sldId id="322" r:id="rId10"/>
    <p:sldId id="293" r:id="rId11"/>
    <p:sldId id="291" r:id="rId12"/>
    <p:sldId id="297" r:id="rId13"/>
    <p:sldId id="298" r:id="rId14"/>
    <p:sldId id="299" r:id="rId15"/>
    <p:sldId id="300" r:id="rId16"/>
    <p:sldId id="301" r:id="rId17"/>
    <p:sldId id="296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6" r:id="rId39"/>
    <p:sldId id="327" r:id="rId40"/>
    <p:sldId id="328" r:id="rId41"/>
    <p:sldId id="323" r:id="rId42"/>
    <p:sldId id="324" r:id="rId43"/>
    <p:sldId id="325" r:id="rId44"/>
    <p:sldId id="286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4D9DBAA-86E1-45ED-927D-BD0002BE06FC}">
          <p14:sldIdLst>
            <p14:sldId id="282"/>
          </p14:sldIdLst>
        </p14:section>
        <p14:section name="Права безопасности объектов в домене" id="{565DE1E6-E18E-4ED6-9292-19E74ED75E7C}">
          <p14:sldIdLst>
            <p14:sldId id="287"/>
            <p14:sldId id="288"/>
          </p14:sldIdLst>
        </p14:section>
        <p14:section name="Аутентификация в доменной среде Windows" id="{74A28C27-F4DD-4CEC-BC41-C2A584301887}">
          <p14:sldIdLst>
            <p14:sldId id="289"/>
          </p14:sldIdLst>
        </p14:section>
        <p14:section name="Локальная аутентификация (SAM)" id="{A7D269B3-952B-45B6-BB0E-1E81F88CE71D}">
          <p14:sldIdLst>
            <p14:sldId id="292"/>
            <p14:sldId id="290"/>
          </p14:sldIdLst>
        </p14:section>
        <p14:section name="Протоколы аутентификации: LM, NTLM" id="{6BF31C24-E6A4-4533-ADF5-CC0A9E758DA4}">
          <p14:sldIdLst>
            <p14:sldId id="294"/>
            <p14:sldId id="295"/>
            <p14:sldId id="322"/>
          </p14:sldIdLst>
        </p14:section>
        <p14:section name="Сетевая аутентификация NTLMv2" id="{9E38ADC0-3C13-4D8C-8CE8-AC8B4BCB1369}">
          <p14:sldIdLst>
            <p14:sldId id="293"/>
            <p14:sldId id="291"/>
            <p14:sldId id="297"/>
            <p14:sldId id="298"/>
            <p14:sldId id="299"/>
            <p14:sldId id="300"/>
            <p14:sldId id="301"/>
            <p14:sldId id="296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Kerberos" id="{BCD6E99A-212D-4DA7-AD7C-C77AD4A8332E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Типы входа windows" id="{CD13D1B8-A3FB-43AA-9B65-7D5252EA2D31}">
          <p14:sldIdLst>
            <p14:sldId id="326"/>
            <p14:sldId id="327"/>
            <p14:sldId id="328"/>
          </p14:sldIdLst>
        </p14:section>
        <p14:section name="Кеширование УЗ" id="{4DC15DBF-6AC9-4C05-B7C0-876F1B5BF89A}">
          <p14:sldIdLst>
            <p14:sldId id="323"/>
            <p14:sldId id="324"/>
            <p14:sldId id="325"/>
          </p14:sldIdLst>
        </p14:section>
        <p14:section name="Раздел по умолчанию" id="{E5ECD48F-3185-4438-B0CC-3C95C726A7F7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7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0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20.04.2022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20.04.2022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20.04.2022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20.04.2022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5" y="2373329"/>
            <a:ext cx="5913664" cy="3593251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T Hoves" panose="02000503030000020004" pitchFamily="2" charset="-52"/>
              </a:rPr>
              <a:t>Тема 3. ААА в </a:t>
            </a:r>
            <a:r>
              <a:rPr lang="ru-RU" sz="3600" dirty="0" err="1">
                <a:latin typeface="TT Hoves" panose="02000503030000020004" pitchFamily="2" charset="-52"/>
              </a:rPr>
              <a:t>Windows</a:t>
            </a:r>
            <a:endParaRPr lang="ru-RU" sz="3600" dirty="0">
              <a:latin typeface="TT Hoves" panose="02000503030000020004" pitchFamily="2" charset="-52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 Windows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73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ru-RU" sz="1800" dirty="0">
                <a:latin typeface="TT Hoves" panose="02000503030000020004" pitchFamily="2" charset="-52"/>
              </a:rPr>
              <a:t>Для проверки подлинности пользователей и служб системная служба </a:t>
            </a:r>
            <a:r>
              <a:rPr lang="ru-RU" sz="1800" dirty="0" err="1">
                <a:latin typeface="TT Hoves" panose="02000503030000020004" pitchFamily="2" charset="-52"/>
              </a:rPr>
              <a:t>Net</a:t>
            </a:r>
            <a:r>
              <a:rPr lang="ru-RU" sz="1800" dirty="0">
                <a:latin typeface="TT Hoves" panose="02000503030000020004" pitchFamily="2" charset="-52"/>
              </a:rPr>
              <a:t> </a:t>
            </a:r>
            <a:r>
              <a:rPr lang="ru-RU" sz="1800" dirty="0" err="1">
                <a:latin typeface="TT Hoves" panose="02000503030000020004" pitchFamily="2" charset="-52"/>
              </a:rPr>
              <a:t>Logon</a:t>
            </a:r>
            <a:r>
              <a:rPr lang="ru-RU" sz="1800" dirty="0">
                <a:latin typeface="TT Hoves" panose="02000503030000020004" pitchFamily="2" charset="-52"/>
              </a:rPr>
              <a:t> поддерживает безопасный канал между компьютером и контроллером домена.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Netlogon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TT Hoves" panose="02000503030000020004" pitchFamily="2" charset="-52"/>
              </a:rPr>
              <a:t>Она передаёт на контроллер домена учетные данные пользователя, а возвращает доменные идентификаторы безопасности и назначенные пользователю права.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TT Hoves" panose="02000503030000020004" pitchFamily="2" charset="-52"/>
              </a:rPr>
              <a:t>Служба </a:t>
            </a:r>
            <a:r>
              <a:rPr lang="ru-RU" sz="1800" dirty="0" err="1">
                <a:latin typeface="TT Hoves" panose="02000503030000020004" pitchFamily="2" charset="-52"/>
              </a:rPr>
              <a:t>Net</a:t>
            </a:r>
            <a:r>
              <a:rPr lang="ru-RU" sz="1800" dirty="0">
                <a:latin typeface="TT Hoves" panose="02000503030000020004" pitchFamily="2" charset="-52"/>
              </a:rPr>
              <a:t> </a:t>
            </a:r>
            <a:r>
              <a:rPr lang="ru-RU" sz="1800" dirty="0" err="1">
                <a:latin typeface="TT Hoves" panose="02000503030000020004" pitchFamily="2" charset="-52"/>
              </a:rPr>
              <a:t>Logon</a:t>
            </a:r>
            <a:r>
              <a:rPr lang="ru-RU" sz="1800" dirty="0">
                <a:latin typeface="TT Hoves" panose="02000503030000020004" pitchFamily="2" charset="-52"/>
              </a:rPr>
              <a:t> автоматически запускается, только когда к домену подключается рядовой компьютер или контроллер домена.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584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11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Сетевая аутентификация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NTLM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43" y="1954213"/>
            <a:ext cx="8817315" cy="3995737"/>
          </a:xfrm>
        </p:spPr>
      </p:pic>
    </p:spTree>
    <p:extLst>
      <p:ext uri="{BB962C8B-B14F-4D97-AF65-F5344CB8AC3E}">
        <p14:creationId xmlns:p14="http://schemas.microsoft.com/office/powerpoint/2010/main" val="592736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12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Сетевая аутентификация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NTLM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43" y="1954213"/>
            <a:ext cx="8817315" cy="3995737"/>
          </a:xfrm>
        </p:spPr>
      </p:pic>
    </p:spTree>
    <p:extLst>
      <p:ext uri="{BB962C8B-B14F-4D97-AF65-F5344CB8AC3E}">
        <p14:creationId xmlns:p14="http://schemas.microsoft.com/office/powerpoint/2010/main" val="2616494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13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Сетевая аутентификация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NTLM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43" y="1954213"/>
            <a:ext cx="8817315" cy="3995737"/>
          </a:xfrm>
        </p:spPr>
      </p:pic>
    </p:spTree>
    <p:extLst>
      <p:ext uri="{BB962C8B-B14F-4D97-AF65-F5344CB8AC3E}">
        <p14:creationId xmlns:p14="http://schemas.microsoft.com/office/powerpoint/2010/main" val="1482304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14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Сетевая аутентификация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NTLM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169442"/>
            <a:ext cx="11306175" cy="3565278"/>
          </a:xfrm>
        </p:spPr>
      </p:pic>
    </p:spTree>
    <p:extLst>
      <p:ext uri="{BB962C8B-B14F-4D97-AF65-F5344CB8AC3E}">
        <p14:creationId xmlns:p14="http://schemas.microsoft.com/office/powerpoint/2010/main" val="2982017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15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Сетевая аутентификация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NTLM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260746"/>
            <a:ext cx="11306175" cy="3382671"/>
          </a:xfrm>
        </p:spPr>
      </p:pic>
    </p:spTree>
    <p:extLst>
      <p:ext uri="{BB962C8B-B14F-4D97-AF65-F5344CB8AC3E}">
        <p14:creationId xmlns:p14="http://schemas.microsoft.com/office/powerpoint/2010/main" val="1088314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16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Сетевая аутентификация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NTLM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260746"/>
            <a:ext cx="11306175" cy="3382671"/>
          </a:xfrm>
        </p:spPr>
      </p:pic>
    </p:spTree>
    <p:extLst>
      <p:ext uri="{BB962C8B-B14F-4D97-AF65-F5344CB8AC3E}">
        <p14:creationId xmlns:p14="http://schemas.microsoft.com/office/powerpoint/2010/main" val="251109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17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NTLMv2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43" y="1954213"/>
            <a:ext cx="8817315" cy="3995737"/>
          </a:xfrm>
        </p:spPr>
      </p:pic>
    </p:spTree>
    <p:extLst>
      <p:ext uri="{BB962C8B-B14F-4D97-AF65-F5344CB8AC3E}">
        <p14:creationId xmlns:p14="http://schemas.microsoft.com/office/powerpoint/2010/main" val="594242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18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NTLMv2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43" y="1954213"/>
            <a:ext cx="8817315" cy="3995737"/>
          </a:xfrm>
        </p:spPr>
      </p:pic>
    </p:spTree>
    <p:extLst>
      <p:ext uri="{BB962C8B-B14F-4D97-AF65-F5344CB8AC3E}">
        <p14:creationId xmlns:p14="http://schemas.microsoft.com/office/powerpoint/2010/main" val="1599301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19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NTLMv2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43" y="1954213"/>
            <a:ext cx="8817315" cy="3995737"/>
          </a:xfrm>
        </p:spPr>
      </p:pic>
    </p:spTree>
    <p:extLst>
      <p:ext uri="{BB962C8B-B14F-4D97-AF65-F5344CB8AC3E}">
        <p14:creationId xmlns:p14="http://schemas.microsoft.com/office/powerpoint/2010/main" val="82672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каждого объекта в домене есть свойства безопасности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Права безопасности объектов в домене</a:t>
            </a:r>
          </a:p>
        </p:txBody>
      </p:sp>
    </p:spTree>
    <p:extLst>
      <p:ext uri="{BB962C8B-B14F-4D97-AF65-F5344CB8AC3E}">
        <p14:creationId xmlns:p14="http://schemas.microsoft.com/office/powerpoint/2010/main" val="649305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20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NTLMv2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43" y="1954213"/>
            <a:ext cx="8817315" cy="3995737"/>
          </a:xfrm>
        </p:spPr>
      </p:pic>
    </p:spTree>
    <p:extLst>
      <p:ext uri="{BB962C8B-B14F-4D97-AF65-F5344CB8AC3E}">
        <p14:creationId xmlns:p14="http://schemas.microsoft.com/office/powerpoint/2010/main" val="252434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21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NTLMv2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169442"/>
            <a:ext cx="11306175" cy="3565278"/>
          </a:xfrm>
        </p:spPr>
      </p:pic>
    </p:spTree>
    <p:extLst>
      <p:ext uri="{BB962C8B-B14F-4D97-AF65-F5344CB8AC3E}">
        <p14:creationId xmlns:p14="http://schemas.microsoft.com/office/powerpoint/2010/main" val="2666463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22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NTLMv2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261801"/>
            <a:ext cx="11306175" cy="3380560"/>
          </a:xfrm>
        </p:spPr>
      </p:pic>
    </p:spTree>
    <p:extLst>
      <p:ext uri="{BB962C8B-B14F-4D97-AF65-F5344CB8AC3E}">
        <p14:creationId xmlns:p14="http://schemas.microsoft.com/office/powerpoint/2010/main" val="1115123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867291-7707-4C9E-84EB-FA37F326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23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0A12DE-1216-4D3B-97C8-79ED189209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8CE71EF-298D-4EF5-A3EB-E3422503B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NTLMv2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260746"/>
            <a:ext cx="11306175" cy="3382671"/>
          </a:xfrm>
        </p:spPr>
      </p:pic>
    </p:spTree>
    <p:extLst>
      <p:ext uri="{BB962C8B-B14F-4D97-AF65-F5344CB8AC3E}">
        <p14:creationId xmlns:p14="http://schemas.microsoft.com/office/powerpoint/2010/main" val="1159725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5780013" y="2819841"/>
            <a:ext cx="6069281" cy="3361143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/>
              <a:t>Предусматривает, что обмен информацией между клиентом и сервером происходит в незащищённой среде, а передаваемые пакеты могут быть перехвачены и модифицированы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/>
              <a:t>Основан на «билетах»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/>
              <a:t>Работает в формате двух пользователей и третьей доверенной стороны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91A60B2A-32BF-45C3-B625-C0F18C9C50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971012" y="1071837"/>
            <a:ext cx="6878284" cy="71257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Kerberos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AEBE3B2-B43C-4F04-B725-65B7A7341881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080543" y="1944209"/>
            <a:ext cx="6069281" cy="608909"/>
          </a:xfrm>
        </p:spPr>
        <p:txBody>
          <a:bodyPr>
            <a:no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TT Hoves" panose="02000503030000020004" pitchFamily="2" charset="-52"/>
              </a:rPr>
              <a:t>Протокол, обеспечивающий надежную аутентификацию пользователей.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24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CE3AB38-9929-4539-8A97-49FD843980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207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25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TGT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9A57966-3E9C-4287-86CF-7F7A30D00B9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6" y="1954213"/>
            <a:ext cx="9635389" cy="3995737"/>
          </a:xfrm>
        </p:spPr>
      </p:pic>
    </p:spTree>
    <p:extLst>
      <p:ext uri="{BB962C8B-B14F-4D97-AF65-F5344CB8AC3E}">
        <p14:creationId xmlns:p14="http://schemas.microsoft.com/office/powerpoint/2010/main" val="1298518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26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TGT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833652C-7B23-45A6-AA8D-D9263BBE654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6" y="1954213"/>
            <a:ext cx="9635389" cy="3995737"/>
          </a:xfrm>
        </p:spPr>
      </p:pic>
    </p:spTree>
    <p:extLst>
      <p:ext uri="{BB962C8B-B14F-4D97-AF65-F5344CB8AC3E}">
        <p14:creationId xmlns:p14="http://schemas.microsoft.com/office/powerpoint/2010/main" val="1813970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27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TGT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9" name="Объект 18">
            <a:extLst>
              <a:ext uri="{FF2B5EF4-FFF2-40B4-BE49-F238E27FC236}">
                <a16:creationId xmlns:a16="http://schemas.microsoft.com/office/drawing/2014/main" id="{DA6577F0-08B4-40FF-97C5-638D65B1A85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6" y="1954213"/>
            <a:ext cx="9635389" cy="3995737"/>
          </a:xfrm>
        </p:spPr>
      </p:pic>
    </p:spTree>
    <p:extLst>
      <p:ext uri="{BB962C8B-B14F-4D97-AF65-F5344CB8AC3E}">
        <p14:creationId xmlns:p14="http://schemas.microsoft.com/office/powerpoint/2010/main" val="3007681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28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TGT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0DC1FB4D-98BF-4A06-97F3-3D31D55EC98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6" y="1954213"/>
            <a:ext cx="9635389" cy="3995737"/>
          </a:xfrm>
        </p:spPr>
      </p:pic>
    </p:spTree>
    <p:extLst>
      <p:ext uri="{BB962C8B-B14F-4D97-AF65-F5344CB8AC3E}">
        <p14:creationId xmlns:p14="http://schemas.microsoft.com/office/powerpoint/2010/main" val="2061929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29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TGT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00DAA4D-9801-4BB7-B5C2-F3DF8939301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6" y="1954213"/>
            <a:ext cx="9635389" cy="3995737"/>
          </a:xfrm>
        </p:spPr>
      </p:pic>
    </p:spTree>
    <p:extLst>
      <p:ext uri="{BB962C8B-B14F-4D97-AF65-F5344CB8AC3E}">
        <p14:creationId xmlns:p14="http://schemas.microsoft.com/office/powerpoint/2010/main" val="417657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Объект 1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1" y="799733"/>
            <a:ext cx="3886742" cy="5258534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half" idx="2"/>
          </p:nvPr>
        </p:nvSpPr>
        <p:spPr>
          <a:xfrm>
            <a:off x="5035419" y="2373329"/>
            <a:ext cx="6713670" cy="380765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T Hoves" panose="02000503030000020004" pitchFamily="2" charset="-52"/>
              </a:rPr>
              <a:t>AccountExpires</a:t>
            </a:r>
            <a:r>
              <a:rPr lang="ru-RU" dirty="0">
                <a:latin typeface="TT Hoves" panose="02000503030000020004" pitchFamily="2" charset="-52"/>
              </a:rPr>
              <a:t> – указывает, когда истекает срок действия учетной записи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T Hoves" panose="02000503030000020004" pitchFamily="2" charset="-52"/>
              </a:rPr>
              <a:t>PasswordExpirationDate</a:t>
            </a:r>
            <a:r>
              <a:rPr lang="ru-RU" dirty="0">
                <a:latin typeface="TT Hoves" panose="02000503030000020004" pitchFamily="2" charset="-52"/>
              </a:rPr>
              <a:t> – указывает, когда истекает срок действия пароля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T Hoves" panose="02000503030000020004" pitchFamily="2" charset="-52"/>
              </a:rPr>
              <a:t>BadPwdCount</a:t>
            </a:r>
            <a:r>
              <a:rPr lang="ru-RU" dirty="0">
                <a:latin typeface="TT Hoves" panose="02000503030000020004" pitchFamily="2" charset="-52"/>
              </a:rPr>
              <a:t> – указывает, сколько раз пользователь пытался войти в учетную запись, используя неверный пароль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T Hoves" panose="02000503030000020004" pitchFamily="2" charset="-52"/>
              </a:rPr>
              <a:t>LastLogon</a:t>
            </a:r>
            <a:r>
              <a:rPr lang="ru-RU" dirty="0">
                <a:latin typeface="TT Hoves" panose="02000503030000020004" pitchFamily="2" charset="-52"/>
              </a:rPr>
              <a:t> – указывает, когда выполнялся последний вход в систему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T Hoves" panose="02000503030000020004" pitchFamily="2" charset="-52"/>
              </a:rPr>
              <a:t>PwdLastSet</a:t>
            </a:r>
            <a:r>
              <a:rPr lang="ru-RU" dirty="0">
                <a:latin typeface="TT Hoves" panose="02000503030000020004" pitchFamily="2" charset="-52"/>
              </a:rPr>
              <a:t> – указывает время последнего изменения пароля</a:t>
            </a:r>
            <a:endParaRPr lang="en-US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>
                <a:latin typeface="TT Hoves" panose="02000503030000020004" pitchFamily="2" charset="-52"/>
              </a:rPr>
              <a:t>ObjectSid</a:t>
            </a:r>
            <a:r>
              <a:rPr lang="en-US" dirty="0">
                <a:latin typeface="TT Hoves" panose="02000503030000020004" pitchFamily="2" charset="-52"/>
              </a:rPr>
              <a:t> – </a:t>
            </a:r>
            <a:r>
              <a:rPr lang="ru-RU" dirty="0">
                <a:latin typeface="TT Hoves" panose="02000503030000020004" pitchFamily="2" charset="-52"/>
              </a:rPr>
              <a:t>уникальный идентификатор безопасности (</a:t>
            </a:r>
            <a:r>
              <a:rPr lang="en-US" dirty="0">
                <a:latin typeface="TT Hoves" panose="02000503030000020004" pitchFamily="2" charset="-52"/>
              </a:rPr>
              <a:t>SID) </a:t>
            </a:r>
            <a:r>
              <a:rPr lang="ru-RU" dirty="0">
                <a:latin typeface="TT Hoves" panose="02000503030000020004" pitchFamily="2" charset="-52"/>
              </a:rPr>
              <a:t>пользователя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latin typeface="TT Hoves" panose="02000503030000020004" pitchFamily="2" charset="-52"/>
              </a:rPr>
              <a:t>И многие другие…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5035420" y="886081"/>
            <a:ext cx="6713669" cy="1097927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Свойства безопасности объектов домена</a:t>
            </a:r>
          </a:p>
        </p:txBody>
      </p:sp>
    </p:spTree>
    <p:extLst>
      <p:ext uri="{BB962C8B-B14F-4D97-AF65-F5344CB8AC3E}">
        <p14:creationId xmlns:p14="http://schemas.microsoft.com/office/powerpoint/2010/main" val="3780558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30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TGS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E2109CF-0230-41F0-B38B-C4D6A47E2B9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2362516"/>
            <a:ext cx="11306175" cy="2983823"/>
          </a:xfrm>
        </p:spPr>
      </p:pic>
    </p:spTree>
    <p:extLst>
      <p:ext uri="{BB962C8B-B14F-4D97-AF65-F5344CB8AC3E}">
        <p14:creationId xmlns:p14="http://schemas.microsoft.com/office/powerpoint/2010/main" val="1928453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31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TGS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69134CB-DFA2-4483-AD35-2928BCA54DD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" y="2380271"/>
            <a:ext cx="11306175" cy="2983823"/>
          </a:xfrm>
        </p:spPr>
      </p:pic>
    </p:spTree>
    <p:extLst>
      <p:ext uri="{BB962C8B-B14F-4D97-AF65-F5344CB8AC3E}">
        <p14:creationId xmlns:p14="http://schemas.microsoft.com/office/powerpoint/2010/main" val="192367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32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TGS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EEDF5383-B0B0-41A6-B415-FEA67B6B88E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371393"/>
            <a:ext cx="11306175" cy="2983823"/>
          </a:xfrm>
        </p:spPr>
      </p:pic>
    </p:spTree>
    <p:extLst>
      <p:ext uri="{BB962C8B-B14F-4D97-AF65-F5344CB8AC3E}">
        <p14:creationId xmlns:p14="http://schemas.microsoft.com/office/powerpoint/2010/main" val="86907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33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TGS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ED6B9AD9-9FE8-4F01-8504-5CCEFFB72C5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361308"/>
            <a:ext cx="11306175" cy="3181546"/>
          </a:xfrm>
        </p:spPr>
      </p:pic>
    </p:spTree>
    <p:extLst>
      <p:ext uri="{BB962C8B-B14F-4D97-AF65-F5344CB8AC3E}">
        <p14:creationId xmlns:p14="http://schemas.microsoft.com/office/powerpoint/2010/main" val="343433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34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TGS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79A59256-C23D-46DA-AF45-3D1507E00D5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361308"/>
            <a:ext cx="11306175" cy="3181546"/>
          </a:xfrm>
        </p:spPr>
      </p:pic>
    </p:spTree>
    <p:extLst>
      <p:ext uri="{BB962C8B-B14F-4D97-AF65-F5344CB8AC3E}">
        <p14:creationId xmlns:p14="http://schemas.microsoft.com/office/powerpoint/2010/main" val="2312695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35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TGS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A8DA8DF5-B170-47C3-9B3A-FC2995CAED3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358312"/>
            <a:ext cx="11306175" cy="3187538"/>
          </a:xfrm>
        </p:spPr>
      </p:pic>
    </p:spTree>
    <p:extLst>
      <p:ext uri="{BB962C8B-B14F-4D97-AF65-F5344CB8AC3E}">
        <p14:creationId xmlns:p14="http://schemas.microsoft.com/office/powerpoint/2010/main" val="1010200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36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доступа к ресурсу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3DDCF4F-225F-4A33-92FE-026FB56B5F4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367300"/>
            <a:ext cx="11306175" cy="3169563"/>
          </a:xfrm>
        </p:spPr>
      </p:pic>
    </p:spTree>
    <p:extLst>
      <p:ext uri="{BB962C8B-B14F-4D97-AF65-F5344CB8AC3E}">
        <p14:creationId xmlns:p14="http://schemas.microsoft.com/office/powerpoint/2010/main" val="3656835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4E71C5-C7ED-44C0-A5C8-5BC344D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37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C6552-DCB0-4118-9A7F-CB66AFC916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15EA58E-8092-41F8-85BA-E5E1F1E0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Получение доступа к ресурсу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FCFA73B4-C69F-466D-BF86-32C52993736C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2460170"/>
            <a:ext cx="11306175" cy="2983823"/>
          </a:xfrm>
        </p:spPr>
      </p:pic>
    </p:spTree>
    <p:extLst>
      <p:ext uri="{BB962C8B-B14F-4D97-AF65-F5344CB8AC3E}">
        <p14:creationId xmlns:p14="http://schemas.microsoft.com/office/powerpoint/2010/main" val="629072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CB95AE9-87BF-4EA0-B00D-60CBFB1BD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1837678"/>
            <a:ext cx="9189133" cy="4137211"/>
          </a:xfrm>
        </p:spPr>
        <p:txBody>
          <a:bodyPr/>
          <a:lstStyle/>
          <a:p>
            <a:r>
              <a:rPr lang="ru-RU" dirty="0"/>
              <a:t>При просмотре информации журналов события будут отображаться с разным </a:t>
            </a:r>
            <a:r>
              <a:rPr lang="en-US" dirty="0"/>
              <a:t>logon type. </a:t>
            </a:r>
            <a:r>
              <a:rPr lang="ru-RU" dirty="0"/>
              <a:t>Этот параметр отвечает за то, как именно была вызвана учетная запись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8954B30-5ED7-464D-ACD2-97EDECD06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265" y="898072"/>
            <a:ext cx="9220582" cy="939606"/>
          </a:xfrm>
        </p:spPr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Типы входа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windows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13550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7D4FAFB-BFD3-4420-A3C2-923619F0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39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2D1E7B-A8FA-46B6-AB6B-56C94E3DE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232895-3910-4765-87B1-F9B938DC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Типы входа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Logon types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)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9F863E4-C23A-4555-85F3-10B744B2D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882738"/>
              </p:ext>
            </p:extLst>
          </p:nvPr>
        </p:nvGraphicFramePr>
        <p:xfrm>
          <a:off x="1418474" y="1906101"/>
          <a:ext cx="9658829" cy="379371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9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4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Тип входа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Тип входа 2: Интерактивный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Пользователь непосредственно вошел на этот компьютер, используя клавиатуру и введя имя пользователя и пароль в окне входа в систему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Тип входа 3: Сетевой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Пользователь по сети подключился к этому компьютеру и авторизовался на нем. Например, получив доступ до сетевой папки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Тип входа 4: Пакетный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Этот тип входа используется при выполнении пакетных заданий без непосредственного участия пользователя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Тип входа 5: Служба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Такое событие возникает когда </a:t>
                      </a:r>
                      <a:r>
                        <a:rPr lang="ru-RU" sz="1600" dirty="0" err="1">
                          <a:latin typeface="TT Hoves" panose="02000503030000020004" pitchFamily="2" charset="-52"/>
                        </a:rPr>
                        <a:t>Windows</a:t>
                      </a:r>
                      <a:r>
                        <a:rPr lang="ru-RU" sz="1600" dirty="0">
                          <a:latin typeface="TT Hoves" panose="02000503030000020004" pitchFamily="2" charset="-52"/>
                        </a:rPr>
                        <a:t> запускает службу от имени пользователя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Тип входа 7: разблокирование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Возникает при разблокировке ПК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92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B9C169-BFEE-4D87-8CD3-0B89D0E39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B952B2A-C478-4C43-8F96-C092B6BE9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ru-RU" sz="1800" dirty="0">
                <a:latin typeface="TT Hoves" panose="02000503030000020004" pitchFamily="2" charset="-52"/>
              </a:rPr>
              <a:t>Идентификация </a:t>
            </a:r>
            <a:r>
              <a:rPr lang="en-US" sz="1800" dirty="0">
                <a:latin typeface="TT Hoves" panose="02000503030000020004" pitchFamily="2" charset="-52"/>
              </a:rPr>
              <a:t>(identification)</a:t>
            </a:r>
            <a:r>
              <a:rPr lang="ru-RU" sz="1800" dirty="0">
                <a:latin typeface="TT Hoves" panose="02000503030000020004" pitchFamily="2" charset="-52"/>
              </a:rPr>
              <a:t> позволяет уникально идентифицировать объект безопасности (например, пользователя, группу, компьютер, учетную запись службы)</a:t>
            </a:r>
          </a:p>
          <a:p>
            <a:r>
              <a:rPr lang="ru-RU" sz="1800" dirty="0">
                <a:latin typeface="TT Hoves" panose="02000503030000020004" pitchFamily="2" charset="-52"/>
              </a:rPr>
              <a:t>Аутентификация (</a:t>
            </a:r>
            <a:r>
              <a:rPr lang="ru-RU" sz="1800" dirty="0" err="1">
                <a:latin typeface="TT Hoves" panose="02000503030000020004" pitchFamily="2" charset="-52"/>
              </a:rPr>
              <a:t>authentication</a:t>
            </a:r>
            <a:r>
              <a:rPr lang="ru-RU" sz="1800" dirty="0">
                <a:latin typeface="TT Hoves" panose="02000503030000020004" pitchFamily="2" charset="-52"/>
              </a:rPr>
              <a:t>) или проверка подлинности проверяет частную информацию для аутентификации (например, пароль и PIN-код)</a:t>
            </a:r>
          </a:p>
          <a:p>
            <a:r>
              <a:rPr lang="ru-RU" sz="1800" dirty="0">
                <a:latin typeface="TT Hoves" panose="02000503030000020004" pitchFamily="2" charset="-52"/>
              </a:rPr>
              <a:t>Авторизация (</a:t>
            </a:r>
            <a:r>
              <a:rPr lang="en-US" sz="1800" dirty="0">
                <a:latin typeface="TT Hoves" panose="02000503030000020004" pitchFamily="2" charset="-52"/>
              </a:rPr>
              <a:t>authorization)</a:t>
            </a:r>
            <a:r>
              <a:rPr lang="ru-RU" sz="1800" dirty="0">
                <a:latin typeface="TT Hoves" panose="02000503030000020004" pitchFamily="2" charset="-52"/>
              </a:rPr>
              <a:t> подтверждает подлинность субъекта безопасности</a:t>
            </a:r>
          </a:p>
          <a:p>
            <a:r>
              <a:rPr lang="ru-RU" sz="1800" dirty="0">
                <a:latin typeface="TT Hoves" panose="02000503030000020004" pitchFamily="2" charset="-52"/>
              </a:rPr>
              <a:t>Отчетность (</a:t>
            </a:r>
            <a:r>
              <a:rPr lang="en-US" sz="1800" dirty="0">
                <a:latin typeface="TT Hoves" panose="02000503030000020004" pitchFamily="2" charset="-52"/>
              </a:rPr>
              <a:t>accounting)</a:t>
            </a:r>
            <a:r>
              <a:rPr lang="ru-RU" sz="1800" dirty="0">
                <a:latin typeface="TT Hoves" panose="02000503030000020004" pitchFamily="2" charset="-52"/>
              </a:rPr>
              <a:t> позволяет сохранять события авторизации в предназначенные для этого журналы</a:t>
            </a:r>
          </a:p>
          <a:p>
            <a:endParaRPr lang="ru-RU" sz="1800" dirty="0">
              <a:latin typeface="TT Hoves" panose="02000503030000020004" pitchFamily="2" charset="-52"/>
            </a:endParaRPr>
          </a:p>
          <a:p>
            <a:endParaRPr lang="ru-RU" sz="1800" dirty="0">
              <a:latin typeface="TT Hoves" panose="02000503030000020004" pitchFamily="2" charset="-52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93DEEC6-BA57-430D-B43A-1A5892AA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ААА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7E960E0F-371F-483F-B085-FA4688FC37CD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181"/>
            <a:ext cx="4721225" cy="6475638"/>
          </a:xfrm>
        </p:spPr>
      </p:pic>
    </p:spTree>
    <p:extLst>
      <p:ext uri="{BB962C8B-B14F-4D97-AF65-F5344CB8AC3E}">
        <p14:creationId xmlns:p14="http://schemas.microsoft.com/office/powerpoint/2010/main" val="1709737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7D4FAFB-BFD3-4420-A3C2-923619F0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40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2D1E7B-A8FA-46B6-AB6B-56C94E3DE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232895-3910-4765-87B1-F9B938DC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Типы входа (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Logon types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)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D9F863E4-C23A-4555-85F3-10B744B2D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061073"/>
              </p:ext>
            </p:extLst>
          </p:nvPr>
        </p:nvGraphicFramePr>
        <p:xfrm>
          <a:off x="1418474" y="1906101"/>
          <a:ext cx="9658829" cy="378661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43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5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dirty="0">
                          <a:latin typeface="TT Hoves" panose="02000503030000020004" pitchFamily="2" charset="-52"/>
                        </a:rPr>
                        <a:t>Тип входа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latin typeface="TT Hoves" panose="02000503030000020004" pitchFamily="2" charset="-52"/>
                        </a:rPr>
                        <a:t>Описание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Тип входа 8: </a:t>
                      </a:r>
                      <a:r>
                        <a:rPr lang="en-US" sz="1600" dirty="0" err="1">
                          <a:latin typeface="TT Hoves" panose="02000503030000020004" pitchFamily="2" charset="-52"/>
                        </a:rPr>
                        <a:t>NetworkCleartext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Это событие возникает, если пароль пользователя был получен по сети открытым текстом.</a:t>
                      </a:r>
                      <a:r>
                        <a:rPr lang="ru-RU" sz="1600" baseline="0" dirty="0">
                          <a:latin typeface="TT Hoves" panose="02000503030000020004" pitchFamily="2" charset="-52"/>
                        </a:rPr>
                        <a:t> Например, вход в </a:t>
                      </a:r>
                      <a:r>
                        <a:rPr lang="en-US" sz="1600" baseline="0" dirty="0">
                          <a:latin typeface="TT Hoves" panose="02000503030000020004" pitchFamily="2" charset="-52"/>
                        </a:rPr>
                        <a:t>IIS </a:t>
                      </a:r>
                      <a:r>
                        <a:rPr lang="ru-RU" sz="1600" baseline="0" dirty="0">
                          <a:latin typeface="TT Hoves" panose="02000503030000020004" pitchFamily="2" charset="-52"/>
                        </a:rPr>
                        <a:t>с помощью базового метода аутентификации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Тип входа 9: </a:t>
                      </a:r>
                      <a:r>
                        <a:rPr lang="en-US" sz="1600" dirty="0" err="1">
                          <a:latin typeface="TT Hoves" panose="02000503030000020004" pitchFamily="2" charset="-52"/>
                        </a:rPr>
                        <a:t>NewCredentials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Это событие регистрируется, когда используется команда "Запустить от имени" вместе с опцией "/</a:t>
                      </a:r>
                      <a:r>
                        <a:rPr lang="ru-RU" sz="1600" dirty="0" err="1">
                          <a:latin typeface="TT Hoves" panose="02000503030000020004" pitchFamily="2" charset="-52"/>
                        </a:rPr>
                        <a:t>netonly</a:t>
                      </a:r>
                      <a:r>
                        <a:rPr lang="ru-RU" sz="1600" dirty="0">
                          <a:latin typeface="TT Hoves" panose="02000503030000020004" pitchFamily="2" charset="-52"/>
                        </a:rPr>
                        <a:t>". Это нужно для запуска программы с дополнительными привилегиями для сетевых компьютеров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Тип входа 10: </a:t>
                      </a:r>
                      <a:r>
                        <a:rPr lang="en-US" sz="1600" dirty="0" err="1">
                          <a:latin typeface="TT Hoves" panose="02000503030000020004" pitchFamily="2" charset="-52"/>
                        </a:rPr>
                        <a:t>RemoteInteractive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Пользователь выполнил удаленный вход на этот компьютер, используя </a:t>
                      </a:r>
                      <a:r>
                        <a:rPr lang="ru-RU" sz="1600" dirty="0" err="1">
                          <a:latin typeface="TT Hoves" panose="02000503030000020004" pitchFamily="2" charset="-52"/>
                        </a:rPr>
                        <a:t>Terminal</a:t>
                      </a:r>
                      <a:r>
                        <a:rPr lang="ru-RU" sz="1600" dirty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ru-RU" sz="1600" dirty="0" err="1">
                          <a:latin typeface="TT Hoves" panose="02000503030000020004" pitchFamily="2" charset="-52"/>
                        </a:rPr>
                        <a:t>Services</a:t>
                      </a:r>
                      <a:r>
                        <a:rPr lang="ru-RU" sz="1600" dirty="0">
                          <a:latin typeface="TT Hoves" panose="02000503030000020004" pitchFamily="2" charset="-52"/>
                        </a:rPr>
                        <a:t> или </a:t>
                      </a:r>
                      <a:r>
                        <a:rPr lang="ru-RU" sz="1600" dirty="0" err="1">
                          <a:latin typeface="TT Hoves" panose="02000503030000020004" pitchFamily="2" charset="-52"/>
                        </a:rPr>
                        <a:t>Remote</a:t>
                      </a:r>
                      <a:r>
                        <a:rPr lang="ru-RU" sz="1600" dirty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ru-RU" sz="1600" dirty="0" err="1">
                          <a:latin typeface="TT Hoves" panose="02000503030000020004" pitchFamily="2" charset="-52"/>
                        </a:rPr>
                        <a:t>Desktop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Тип входа 11: </a:t>
                      </a:r>
                      <a:r>
                        <a:rPr lang="en-US" sz="1600" dirty="0" err="1">
                          <a:latin typeface="TT Hoves" panose="02000503030000020004" pitchFamily="2" charset="-52"/>
                        </a:rPr>
                        <a:t>CachedInteractive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Пользователь вошел на этот компьютер с сетевыми учетными данными, которые хранились локально на компьютере. Контроллер домена не использовался для проверки учетных данных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25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CB95AE9-87BF-4EA0-B00D-60CBFB1BD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удобства взаимодействия с системами УЗ кэшируются в ОС </a:t>
            </a:r>
            <a:r>
              <a:rPr lang="en-US" dirty="0"/>
              <a:t>windows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8954B30-5ED7-464D-ACD2-97EDECD06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Кэширование учетных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9882505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37FA89A-E5CA-4965-B84A-2B158338B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42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9A726D-8C1F-4E32-8EF4-80EF7CEE78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D79B3FA-B7F3-4AE3-BBBC-7AF38603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374" y="1071836"/>
            <a:ext cx="9447714" cy="1097927"/>
          </a:xfrm>
        </p:spPr>
        <p:txBody>
          <a:bodyPr>
            <a:normAutofit/>
          </a:bodyPr>
          <a:lstStyle/>
          <a:p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Кража учетных данных</a:t>
            </a:r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88" y="1954213"/>
            <a:ext cx="8896824" cy="3995737"/>
          </a:xfrm>
        </p:spPr>
      </p:pic>
    </p:spTree>
    <p:extLst>
      <p:ext uri="{BB962C8B-B14F-4D97-AF65-F5344CB8AC3E}">
        <p14:creationId xmlns:p14="http://schemas.microsoft.com/office/powerpoint/2010/main" val="1884381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37FA89A-E5CA-4965-B84A-2B158338B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43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9A726D-8C1F-4E32-8EF4-80EF7CEE78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D79B3FA-B7F3-4AE3-BBBC-7AF386038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374" y="1071836"/>
            <a:ext cx="9447714" cy="882377"/>
          </a:xfrm>
        </p:spPr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Учетные данные в реестре</a:t>
            </a:r>
          </a:p>
        </p:txBody>
      </p:sp>
      <p:pic>
        <p:nvPicPr>
          <p:cNvPr id="9" name="Объект 8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83" y="2247588"/>
            <a:ext cx="7270514" cy="3640021"/>
          </a:xfrm>
        </p:spPr>
      </p:pic>
      <p:sp>
        <p:nvSpPr>
          <p:cNvPr id="11" name="Текст 1">
            <a:extLst>
              <a:ext uri="{FF2B5EF4-FFF2-40B4-BE49-F238E27FC236}">
                <a16:creationId xmlns:a16="http://schemas.microsoft.com/office/drawing/2014/main" id="{DCB95AE9-87BF-4EA0-B00D-60CBFB1BD785}"/>
              </a:ext>
            </a:extLst>
          </p:cNvPr>
          <p:cNvSpPr txBox="1">
            <a:spLocks/>
          </p:cNvSpPr>
          <p:nvPr/>
        </p:nvSpPr>
        <p:spPr>
          <a:xfrm>
            <a:off x="485977" y="2247589"/>
            <a:ext cx="3445944" cy="2690172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 умолчанию даже у администратора нет прав на просмотр содержимого этой ветки реестра</a:t>
            </a:r>
            <a:endParaRPr lang="en-US" dirty="0"/>
          </a:p>
          <a:p>
            <a:r>
              <a:rPr lang="ru-RU" dirty="0"/>
              <a:t>Для просмотра ветки нужно запустить </a:t>
            </a:r>
            <a:r>
              <a:rPr lang="en-US" dirty="0"/>
              <a:t>regedit.exe </a:t>
            </a:r>
            <a:r>
              <a:rPr lang="ru-RU" dirty="0"/>
              <a:t>от имени системы</a:t>
            </a:r>
          </a:p>
          <a:p>
            <a:r>
              <a:rPr lang="ru-RU" dirty="0"/>
              <a:t>Сделать это можно с помощью </a:t>
            </a:r>
            <a:r>
              <a:rPr lang="en-US" dirty="0" err="1"/>
              <a:t>PsExec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DCB95AE9-87BF-4EA0-B00D-60CBFB1BD785}"/>
              </a:ext>
            </a:extLst>
          </p:cNvPr>
          <p:cNvSpPr txBox="1">
            <a:spLocks/>
          </p:cNvSpPr>
          <p:nvPr/>
        </p:nvSpPr>
        <p:spPr>
          <a:xfrm>
            <a:off x="485977" y="4917442"/>
            <a:ext cx="3445944" cy="873761"/>
          </a:xfrm>
          <a:prstGeom prst="rect">
            <a:avLst/>
          </a:prstGeom>
        </p:spPr>
        <p:txBody>
          <a:bodyPr/>
          <a:lstStyle>
            <a:lvl1pPr marL="228600" indent="-2304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Tx/>
              <a:buBlip>
                <a:blip r:embed="rId3"/>
              </a:buBlip>
              <a:defRPr lang="ru-RU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i="1" dirty="0">
                <a:solidFill>
                  <a:srgbClr val="FF0000"/>
                </a:solidFill>
              </a:rPr>
              <a:t>PsExec64.exe -</a:t>
            </a:r>
            <a:r>
              <a:rPr lang="en-US" sz="1400" i="1" dirty="0" err="1">
                <a:solidFill>
                  <a:srgbClr val="FF0000"/>
                </a:solidFill>
              </a:rPr>
              <a:t>i</a:t>
            </a:r>
            <a:r>
              <a:rPr lang="en-US" sz="1400" i="1" dirty="0">
                <a:solidFill>
                  <a:srgbClr val="FF0000"/>
                </a:solidFill>
              </a:rPr>
              <a:t> -s regedit.exe</a:t>
            </a:r>
          </a:p>
          <a:p>
            <a:pPr marL="0" indent="0">
              <a:buNone/>
            </a:pPr>
            <a:r>
              <a:rPr lang="en-US" sz="1400" i="1" dirty="0">
                <a:solidFill>
                  <a:srgbClr val="FF0000"/>
                </a:solidFill>
              </a:rPr>
              <a:t>-s </a:t>
            </a:r>
            <a:r>
              <a:rPr lang="en-US" sz="1400" dirty="0"/>
              <a:t>–</a:t>
            </a:r>
            <a:r>
              <a:rPr lang="ru-RU" sz="1400" dirty="0"/>
              <a:t> флаг для запуска приложения от имени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156402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Спасибо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 внимание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B431-1A38-4C2A-9806-AAB019ED4959}" type="datetime1">
              <a:rPr lang="ru-RU" smtClean="0">
                <a:latin typeface="TT Hoves" panose="02000503030000020004" pitchFamily="2" charset="-52"/>
              </a:rPr>
              <a:t>20.04.2022</a:t>
            </a:fld>
            <a:endParaRPr lang="ru-RU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19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971012" y="1804955"/>
            <a:ext cx="6069281" cy="1258114"/>
          </a:xfrm>
        </p:spPr>
        <p:txBody>
          <a:bodyPr>
            <a:noAutofit/>
          </a:bodyPr>
          <a:lstStyle/>
          <a:p>
            <a:r>
              <a:rPr lang="ru-RU" sz="1800" b="1" dirty="0">
                <a:solidFill>
                  <a:srgbClr val="FF0000"/>
                </a:solidFill>
                <a:latin typeface="TT Hoves" panose="02000503030000020004" pitchFamily="2" charset="-52"/>
              </a:rPr>
              <a:t>Это системный процесс, который выполняет процедуры входа и выхода на компьютере </a:t>
            </a:r>
            <a:r>
              <a:rPr lang="en-US" sz="1800" b="1" dirty="0">
                <a:solidFill>
                  <a:srgbClr val="FF0000"/>
                </a:solidFill>
                <a:latin typeface="TT Hoves" panose="02000503030000020004" pitchFamily="2" charset="-52"/>
              </a:rPr>
              <a:t>Windows</a:t>
            </a:r>
            <a:r>
              <a:rPr lang="ru-RU" sz="1800" b="1" dirty="0">
                <a:solidFill>
                  <a:srgbClr val="FF0000"/>
                </a:solidFill>
                <a:latin typeface="TT Hoves" panose="02000503030000020004" pitchFamily="2" charset="-52"/>
              </a:rPr>
              <a:t>.</a:t>
            </a:r>
          </a:p>
          <a:p>
            <a:r>
              <a:rPr lang="ru-RU" sz="1800" b="1" dirty="0">
                <a:solidFill>
                  <a:srgbClr val="FF0000"/>
                </a:solidFill>
                <a:latin typeface="TT Hoves" panose="02000503030000020004" pitchFamily="2" charset="-52"/>
              </a:rPr>
              <a:t>Вот его функции: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Winlogon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half" idx="18"/>
          </p:nvPr>
        </p:nvSpPr>
        <p:spPr>
          <a:xfrm>
            <a:off x="5780013" y="3184989"/>
            <a:ext cx="6069281" cy="2950176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работоспособность и защита рабочего стола;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контроль хранителя экрана (</a:t>
            </a:r>
            <a:r>
              <a:rPr lang="ru-RU" sz="2000" dirty="0" err="1">
                <a:latin typeface="TT Hoves" panose="02000503030000020004" pitchFamily="2" charset="-52"/>
              </a:rPr>
              <a:t>скринсейвера</a:t>
            </a:r>
            <a:r>
              <a:rPr lang="ru-RU" sz="2000" dirty="0">
                <a:latin typeface="TT Hoves" panose="02000503030000020004" pitchFamily="2" charset="-52"/>
              </a:rPr>
              <a:t>);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загрузка пользовательских профилей;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обеспечение безопасности пользовательских данных</a:t>
            </a:r>
            <a:r>
              <a:rPr lang="en-US" sz="2000" dirty="0">
                <a:latin typeface="TT Hoves" panose="02000503030000020004" pitchFamily="2" charset="-52"/>
              </a:rPr>
              <a:t>;</a:t>
            </a:r>
            <a:endParaRPr lang="ru-RU" sz="20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поддержка входа и выхода пользователя из системы.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02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C1F7B4-19AE-45D3-9B64-72262801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6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0C5986-8231-483F-81AA-E2C73A726D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E7700CE-506E-4F9C-9282-10BF7B76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Локальная аутентификация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7F04283-9D9D-48C7-9941-D3B03195C073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87" y="2332831"/>
            <a:ext cx="7439025" cy="3238500"/>
          </a:xfrm>
        </p:spPr>
      </p:pic>
    </p:spTree>
    <p:extLst>
      <p:ext uri="{BB962C8B-B14F-4D97-AF65-F5344CB8AC3E}">
        <p14:creationId xmlns:p14="http://schemas.microsoft.com/office/powerpoint/2010/main" val="2505855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16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Появился в </a:t>
            </a:r>
            <a:r>
              <a:rPr lang="ru-RU" sz="1800" dirty="0" err="1">
                <a:latin typeface="TT Hoves" panose="02000503030000020004" pitchFamily="2" charset="-52"/>
              </a:rPr>
              <a:t>Windows</a:t>
            </a:r>
            <a:r>
              <a:rPr lang="ru-RU" sz="1800" dirty="0">
                <a:latin typeface="TT Hoves" panose="02000503030000020004" pitchFamily="2" charset="-52"/>
              </a:rPr>
              <a:t> 3.11 для рабочих групп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Не используется в современных системах, но до сих пор поддерживается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Пароль </a:t>
            </a:r>
            <a:r>
              <a:rPr lang="ru-RU" sz="1800" dirty="0" err="1">
                <a:latin typeface="TT Hoves" panose="02000503030000020004" pitchFamily="2" charset="-52"/>
              </a:rPr>
              <a:t>регистронезависимый</a:t>
            </a:r>
            <a:r>
              <a:rPr lang="ru-RU" sz="1800" dirty="0">
                <a:latin typeface="TT Hoves" panose="02000503030000020004" pitchFamily="2" charset="-52"/>
              </a:rPr>
              <a:t> и приводится к верхнему регистру.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Длина пароля - 14 символов, более короткие пароли дополняются при создании </a:t>
            </a:r>
            <a:r>
              <a:rPr lang="ru-RU" sz="1800" dirty="0" err="1">
                <a:latin typeface="TT Hoves" panose="02000503030000020004" pitchFamily="2" charset="-52"/>
              </a:rPr>
              <a:t>хэша</a:t>
            </a:r>
            <a:r>
              <a:rPr lang="ru-RU" sz="1800" dirty="0">
                <a:latin typeface="TT Hoves" panose="02000503030000020004" pitchFamily="2" charset="-52"/>
              </a:rPr>
              <a:t> нулями.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Пароль делится пополам и для каждой части создаётся свой </a:t>
            </a:r>
            <a:r>
              <a:rPr lang="ru-RU" sz="1800" dirty="0" err="1">
                <a:latin typeface="TT Hoves" panose="02000503030000020004" pitchFamily="2" charset="-52"/>
              </a:rPr>
              <a:t>хэш</a:t>
            </a:r>
            <a:r>
              <a:rPr lang="ru-RU" sz="1800" dirty="0">
                <a:latin typeface="TT Hoves" panose="02000503030000020004" pitchFamily="2" charset="-52"/>
              </a:rPr>
              <a:t> по алгоритму DES.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LM-</a:t>
            </a:r>
            <a:r>
              <a:rPr lang="ru-RU" sz="1800" dirty="0" err="1">
                <a:latin typeface="TT Hoves" panose="02000503030000020004" pitchFamily="2" charset="-52"/>
              </a:rPr>
              <a:t>хэш</a:t>
            </a:r>
            <a:r>
              <a:rPr lang="ru-RU" sz="1800" dirty="0">
                <a:latin typeface="TT Hoves" panose="02000503030000020004" pitchFamily="2" charset="-52"/>
              </a:rPr>
              <a:t> практически не защищён и очень быстро расшифровывается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1800" dirty="0">
              <a:latin typeface="TT Hoves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Lan Manager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7</a:t>
            </a:fld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04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NT-</a:t>
            </a:r>
            <a:r>
              <a:rPr lang="ru-RU" sz="2000" dirty="0" err="1">
                <a:latin typeface="TT Hoves" panose="02000503030000020004" pitchFamily="2" charset="-52"/>
              </a:rPr>
              <a:t>хэш</a:t>
            </a:r>
            <a:r>
              <a:rPr lang="ru-RU" sz="2000" dirty="0">
                <a:latin typeface="TT Hoves" panose="02000503030000020004" pitchFamily="2" charset="-52"/>
              </a:rPr>
              <a:t> формируется по алгоритму MD4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Пароль может быть длиной до 128 символов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Пароль </a:t>
            </a:r>
            <a:r>
              <a:rPr lang="ru-RU" sz="2000" dirty="0" err="1">
                <a:latin typeface="TT Hoves" panose="02000503030000020004" pitchFamily="2" charset="-52"/>
              </a:rPr>
              <a:t>регистрозависимый</a:t>
            </a:r>
            <a:endParaRPr lang="ru-RU" sz="2000" dirty="0">
              <a:latin typeface="TT Hoves" panose="02000503030000020004" pitchFamily="2" charset="-5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Может содержать не только ACSII символы, но и </a:t>
            </a:r>
            <a:r>
              <a:rPr lang="ru-RU" sz="2000" dirty="0" err="1">
                <a:latin typeface="TT Hoves" panose="02000503030000020004" pitchFamily="2" charset="-52"/>
              </a:rPr>
              <a:t>Unicode</a:t>
            </a:r>
            <a:endParaRPr lang="ru-RU" sz="2000" dirty="0">
              <a:latin typeface="TT Hoves" panose="02000503030000020004" pitchFamily="2" charset="-52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NT Lan Manager (NTLM)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8</a:t>
            </a:fld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4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9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NT Lan Manager (NTLM)</a:t>
            </a:r>
            <a:endParaRPr lang="ru-RU" dirty="0"/>
          </a:p>
        </p:txBody>
      </p:sp>
      <p:pic>
        <p:nvPicPr>
          <p:cNvPr id="6" name="Объект 15">
            <a:extLst>
              <a:ext uri="{FF2B5EF4-FFF2-40B4-BE49-F238E27FC236}">
                <a16:creationId xmlns:a16="http://schemas.microsoft.com/office/drawing/2014/main" id="{CD99531F-1ECA-4E81-A45D-B3C364CEE7D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41" y="1954213"/>
            <a:ext cx="9238318" cy="3995737"/>
          </a:xfrm>
        </p:spPr>
      </p:pic>
    </p:spTree>
    <p:extLst>
      <p:ext uri="{BB962C8B-B14F-4D97-AF65-F5344CB8AC3E}">
        <p14:creationId xmlns:p14="http://schemas.microsoft.com/office/powerpoint/2010/main" val="24229398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821</Words>
  <Application>Microsoft Office PowerPoint</Application>
  <PresentationFormat>Широкоэкранный</PresentationFormat>
  <Paragraphs>150</Paragraphs>
  <Slides>44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2" baseType="lpstr">
      <vt:lpstr>Arial</vt:lpstr>
      <vt:lpstr>Calibri</vt:lpstr>
      <vt:lpstr>TT Hoves</vt:lpstr>
      <vt:lpstr>TT Hoves DemiBold</vt:lpstr>
      <vt:lpstr>Verdana</vt:lpstr>
      <vt:lpstr>Verdana Bold</vt:lpstr>
      <vt:lpstr>Wingdings</vt:lpstr>
      <vt:lpstr>Тема Office</vt:lpstr>
      <vt:lpstr>OS Windows </vt:lpstr>
      <vt:lpstr>Права безопасности объектов в домене</vt:lpstr>
      <vt:lpstr>Свойства безопасности объектов домена</vt:lpstr>
      <vt:lpstr>ААА</vt:lpstr>
      <vt:lpstr>Winlogon</vt:lpstr>
      <vt:lpstr>Локальная аутентификация</vt:lpstr>
      <vt:lpstr>Lan Manager</vt:lpstr>
      <vt:lpstr>NT Lan Manager (NTLM)</vt:lpstr>
      <vt:lpstr>NT Lan Manager (NTLM)</vt:lpstr>
      <vt:lpstr>Netlogon</vt:lpstr>
      <vt:lpstr>Сетевая аутентификация NTLM</vt:lpstr>
      <vt:lpstr>Сетевая аутентификация NTLM</vt:lpstr>
      <vt:lpstr>Сетевая аутентификация NTLM</vt:lpstr>
      <vt:lpstr>Сетевая аутентификация NTLM</vt:lpstr>
      <vt:lpstr>Сетевая аутентификация NTLM</vt:lpstr>
      <vt:lpstr>Сетевая аутентификация NTLM</vt:lpstr>
      <vt:lpstr>NTLMv2</vt:lpstr>
      <vt:lpstr>NTLMv2</vt:lpstr>
      <vt:lpstr>NTLMv2</vt:lpstr>
      <vt:lpstr>NTLMv2</vt:lpstr>
      <vt:lpstr>NTLMv2</vt:lpstr>
      <vt:lpstr>NTLMv2</vt:lpstr>
      <vt:lpstr>NTLMv2</vt:lpstr>
      <vt:lpstr>Kerberos</vt:lpstr>
      <vt:lpstr>Получение TGT</vt:lpstr>
      <vt:lpstr>Получение TGT</vt:lpstr>
      <vt:lpstr>Получение TGT</vt:lpstr>
      <vt:lpstr>Получение TGT</vt:lpstr>
      <vt:lpstr>Получение TGT</vt:lpstr>
      <vt:lpstr>Получение TGS</vt:lpstr>
      <vt:lpstr>Получение TGS</vt:lpstr>
      <vt:lpstr>Получение TGS</vt:lpstr>
      <vt:lpstr>Получение TGS</vt:lpstr>
      <vt:lpstr>Получение TGS</vt:lpstr>
      <vt:lpstr>Получение TGS</vt:lpstr>
      <vt:lpstr>Получение доступа к ресурсу</vt:lpstr>
      <vt:lpstr>Получение доступа к ресурсу</vt:lpstr>
      <vt:lpstr>Типы входа windows</vt:lpstr>
      <vt:lpstr>Типы входа (Logon types)</vt:lpstr>
      <vt:lpstr>Типы входа (Logon types)</vt:lpstr>
      <vt:lpstr>Кэширование учетных данных</vt:lpstr>
      <vt:lpstr>Кража учетных данных</vt:lpstr>
      <vt:lpstr>Учетные данные в реестре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ikostomakha@ptsecurity.com</dc:creator>
  <cp:lastModifiedBy>Ivan Kostomakha</cp:lastModifiedBy>
  <cp:revision>166</cp:revision>
  <dcterms:created xsi:type="dcterms:W3CDTF">2021-06-05T14:52:40Z</dcterms:created>
  <dcterms:modified xsi:type="dcterms:W3CDTF">2022-04-20T06:29:58Z</dcterms:modified>
</cp:coreProperties>
</file>